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917" r:id="rId5"/>
    <p:sldId id="918" r:id="rId6"/>
    <p:sldId id="1035" r:id="rId7"/>
    <p:sldId id="1036" r:id="rId8"/>
    <p:sldId id="103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3542" autoAdjust="0"/>
  </p:normalViewPr>
  <p:slideViewPr>
    <p:cSldViewPr snapToGrid="0">
      <p:cViewPr varScale="1">
        <p:scale>
          <a:sx n="88" d="100"/>
          <a:sy n="88" d="100"/>
        </p:scale>
        <p:origin x="14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6361157763866783E-2"/>
          <c:y val="0.10517851429881149"/>
          <c:w val="0.88920449175155047"/>
          <c:h val="0.621443044301087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GDP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cat>
            <c:strRef>
              <c:f>Sheet1!$A$7:$A$17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  <c:extLst/>
            </c:strRef>
          </c:cat>
          <c:val>
            <c:numRef>
              <c:f>Sheet1!$B$7:$B$17</c:f>
              <c:numCache>
                <c:formatCode>0.0</c:formatCode>
                <c:ptCount val="10"/>
                <c:pt idx="0">
                  <c:v>-4.8513360768049019</c:v>
                </c:pt>
                <c:pt idx="1">
                  <c:v>7.2044371689611753</c:v>
                </c:pt>
                <c:pt idx="2">
                  <c:v>4.1143785781746489</c:v>
                </c:pt>
                <c:pt idx="3">
                  <c:v>4.1886923900015915</c:v>
                </c:pt>
                <c:pt idx="4">
                  <c:v>3.0317733708245642</c:v>
                </c:pt>
                <c:pt idx="5">
                  <c:v>-8.7288824114946983</c:v>
                </c:pt>
                <c:pt idx="6">
                  <c:v>11.916272387784499</c:v>
                </c:pt>
                <c:pt idx="7">
                  <c:v>5.4860170987594215</c:v>
                </c:pt>
                <c:pt idx="8">
                  <c:v>3.2080681161257729</c:v>
                </c:pt>
                <c:pt idx="9">
                  <c:v>-2.9889179122968734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09C1-4734-B542-87773D77F4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Non-mining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cat>
            <c:strRef>
              <c:f>Sheet1!$A$7:$A$17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  <c:extLst/>
            </c:strRef>
          </c:cat>
          <c:val>
            <c:numRef>
              <c:f>Sheet1!$C$7:$C$17</c:f>
              <c:numCache>
                <c:formatCode>_-* #,##0.0_-;\-* #,##0.0_-;_-* "-"??_-;_-@_-</c:formatCode>
                <c:ptCount val="10"/>
                <c:pt idx="0">
                  <c:v>-0.90013814417388982</c:v>
                </c:pt>
                <c:pt idx="1">
                  <c:v>9.4452268653316462</c:v>
                </c:pt>
                <c:pt idx="2">
                  <c:v>3.4646740393497355</c:v>
                </c:pt>
                <c:pt idx="3">
                  <c:v>2.9036160407061917</c:v>
                </c:pt>
                <c:pt idx="4">
                  <c:v>5.1964396114124733</c:v>
                </c:pt>
                <c:pt idx="5">
                  <c:v>-3.4983520372560917</c:v>
                </c:pt>
                <c:pt idx="6">
                  <c:v>7.9009868860284049</c:v>
                </c:pt>
                <c:pt idx="7">
                  <c:v>4.9094676774231738</c:v>
                </c:pt>
                <c:pt idx="8">
                  <c:v>3.2833914419236221</c:v>
                </c:pt>
                <c:pt idx="9">
                  <c:v>2.8239411503311551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09C1-4734-B542-87773D77F4B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Mining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cat>
            <c:strRef>
              <c:f>Sheet1!$A$7:$A$17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  <c:extLst/>
            </c:strRef>
          </c:cat>
          <c:val>
            <c:numRef>
              <c:f>Sheet1!$D$7:$D$17</c:f>
              <c:numCache>
                <c:formatCode>0.0</c:formatCode>
                <c:ptCount val="10"/>
                <c:pt idx="0">
                  <c:v>-15.277279933995258</c:v>
                </c:pt>
                <c:pt idx="1">
                  <c:v>0.28834370966848155</c:v>
                </c:pt>
                <c:pt idx="2">
                  <c:v>6.3027549765005464</c:v>
                </c:pt>
                <c:pt idx="3">
                  <c:v>8.4016067048827026</c:v>
                </c:pt>
                <c:pt idx="4">
                  <c:v>-3.7048079442557169</c:v>
                </c:pt>
                <c:pt idx="5">
                  <c:v>-26.511298922617954</c:v>
                </c:pt>
                <c:pt idx="6">
                  <c:v>29.841952382418025</c:v>
                </c:pt>
                <c:pt idx="7">
                  <c:v>7.6249941682141387</c:v>
                </c:pt>
                <c:pt idx="8">
                  <c:v>2.935672183721838</c:v>
                </c:pt>
                <c:pt idx="9">
                  <c:v>-24.081294134235488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09C1-4734-B542-87773D77F4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4538056"/>
        <c:axId val="374538448"/>
      </c:barChart>
      <c:catAx>
        <c:axId val="37453805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spPr>
          <a:ln w="3042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>
                <a:solidFill>
                  <a:sysClr val="windowText" lastClr="000000"/>
                </a:solidFill>
              </a:defRPr>
            </a:pPr>
            <a:endParaRPr lang="en-US"/>
          </a:p>
        </c:txPr>
        <c:crossAx val="374538448"/>
        <c:crosses val="autoZero"/>
        <c:auto val="1"/>
        <c:lblAlgn val="ctr"/>
        <c:lblOffset val="100"/>
        <c:noMultiLvlLbl val="0"/>
      </c:catAx>
      <c:valAx>
        <c:axId val="374538448"/>
        <c:scaling>
          <c:orientation val="minMax"/>
          <c:max val="35"/>
        </c:scaling>
        <c:delete val="0"/>
        <c:axPos val="l"/>
        <c:majorGridlines>
          <c:spPr>
            <a:ln w="6350">
              <a:solidFill>
                <a:sysClr val="windowText" lastClr="000000"/>
              </a:solidFill>
              <a:prstDash val="dash"/>
            </a:ln>
          </c:spPr>
        </c:majorGridlines>
        <c:numFmt formatCode="0_ ;\-0\ " sourceLinked="0"/>
        <c:majorTickMark val="none"/>
        <c:minorTickMark val="none"/>
        <c:tickLblPos val="nextTo"/>
        <c:spPr>
          <a:ln w="3042">
            <a:solidFill>
              <a:srgbClr val="000000"/>
            </a:solidFill>
            <a:prstDash val="sysDash"/>
          </a:ln>
        </c:spPr>
        <c:txPr>
          <a:bodyPr rot="0" vert="horz"/>
          <a:lstStyle/>
          <a:p>
            <a:pPr>
              <a:defRPr sz="1200" b="1"/>
            </a:pPr>
            <a:endParaRPr lang="en-US"/>
          </a:p>
        </c:txPr>
        <c:crossAx val="374538056"/>
        <c:crosses val="autoZero"/>
        <c:crossBetween val="between"/>
        <c:majorUnit val="10"/>
      </c:valAx>
      <c:spPr>
        <a:ln w="9525">
          <a:solidFill>
            <a:sysClr val="windowText" lastClr="000000"/>
          </a:solidFill>
        </a:ln>
      </c:spPr>
    </c:plotArea>
    <c:legend>
      <c:legendPos val="b"/>
      <c:layout>
        <c:manualLayout>
          <c:xMode val="edge"/>
          <c:yMode val="edge"/>
          <c:x val="9.248024417371975E-2"/>
          <c:y val="0.82820973336557979"/>
          <c:w val="0.88450115944272711"/>
          <c:h val="6.8347084096888916E-2"/>
        </c:manualLayout>
      </c:layout>
      <c:overlay val="0"/>
      <c:spPr>
        <a:solidFill>
          <a:srgbClr val="FFFFFF"/>
        </a:solidFill>
        <a:ln w="9525">
          <a:solidFill>
            <a:sysClr val="windowText" lastClr="000000"/>
          </a:solidFill>
          <a:prstDash val="solid"/>
        </a:ln>
      </c:spPr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solidFill>
        <a:sysClr val="windowText" lastClr="000000"/>
      </a:solidFill>
      <a:prstDash val="solid"/>
      <a:miter lim="800000"/>
      <a:headEnd type="none" w="med" len="med"/>
      <a:tailEnd type="none" w="med" len="me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Times New Roman" pitchFamily="18" charset="0"/>
          <a:ea typeface="Arial"/>
          <a:cs typeface="Times New Roman" pitchFamily="18" charset="0"/>
        </a:defRPr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5747324620134794E-2"/>
          <c:y val="2.4234763489699079E-2"/>
          <c:w val="0.96705454786910283"/>
          <c:h val="0.8951632755172023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70C0"/>
            </a:solidFill>
            <a:ln w="9525" cap="flat">
              <a:solidFill>
                <a:srgbClr val="0070C0"/>
              </a:solidFill>
              <a:prstDash val="solid"/>
              <a:round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invertIfNegative val="0"/>
          <c:dLbls>
            <c:dLbl>
              <c:idx val="0"/>
              <c:layout>
                <c:manualLayout>
                  <c:x val="-2.8151276002026655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EE4-499C-96D0-01B57741468C}"/>
                </c:ext>
              </c:extLst>
            </c:dLbl>
            <c:dLbl>
              <c:idx val="1"/>
              <c:layout>
                <c:manualLayout>
                  <c:x val="-3.9411786402836161E-3"/>
                  <c:y val="9.6406920286520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EE4-499C-96D0-01B57741468C}"/>
                </c:ext>
              </c:extLst>
            </c:dLbl>
            <c:dLbl>
              <c:idx val="2"/>
              <c:layout>
                <c:manualLayout>
                  <c:x val="-3.9411786402836161E-3"/>
                  <c:y val="9.6406920286520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EE4-499C-96D0-01B57741468C}"/>
                </c:ext>
              </c:extLst>
            </c:dLbl>
            <c:dLbl>
              <c:idx val="3"/>
              <c:layout>
                <c:manualLayout>
                  <c:x val="-2.8151276002026655E-3"/>
                  <c:y val="4.82025112749279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EE4-499C-96D0-01B57741468C}"/>
                </c:ext>
              </c:extLst>
            </c:dLbl>
            <c:dLbl>
              <c:idx val="4"/>
              <c:layout>
                <c:manualLayout>
                  <c:x val="-5.6302552004059911E-4"/>
                  <c:y val="4.820630674825691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EE4-499C-96D0-01B57741468C}"/>
                </c:ext>
              </c:extLst>
            </c:dLbl>
            <c:dLbl>
              <c:idx val="5"/>
              <c:layout>
                <c:manualLayout>
                  <c:x val="-2.8151276002026655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EE4-499C-96D0-01B57741468C}"/>
                </c:ext>
              </c:extLst>
            </c:dLbl>
            <c:dLbl>
              <c:idx val="6"/>
              <c:layout>
                <c:manualLayout>
                  <c:x val="-2.8151276002025827E-3"/>
                  <c:y val="7.23056646490567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EE4-499C-96D0-01B57741468C}"/>
                </c:ext>
              </c:extLst>
            </c:dLbl>
            <c:dLbl>
              <c:idx val="7"/>
              <c:layout>
                <c:manualLayout>
                  <c:x val="-2.8151276002026655E-3"/>
                  <c:y val="4.82025112749279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EE4-499C-96D0-01B57741468C}"/>
                </c:ext>
              </c:extLst>
            </c:dLbl>
            <c:dLbl>
              <c:idx val="8"/>
              <c:layout>
                <c:manualLayout>
                  <c:x val="-5.630255200405166E-4"/>
                  <c:y val="2.41031533741287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EE4-499C-96D0-01B57741468C}"/>
                </c:ext>
              </c:extLst>
            </c:dLbl>
            <c:dLbl>
              <c:idx val="9"/>
              <c:layout>
                <c:manualLayout>
                  <c:x val="-2.8151276002026655E-3"/>
                  <c:y val="7.23075623857211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EE4-499C-96D0-01B57741468C}"/>
                </c:ext>
              </c:extLst>
            </c:dLbl>
            <c:dLbl>
              <c:idx val="10"/>
              <c:layout>
                <c:manualLayout>
                  <c:x val="-5.6302552004059911E-4"/>
                  <c:y val="9.6406920286520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EE4-499C-96D0-01B57741468C}"/>
                </c:ext>
              </c:extLst>
            </c:dLbl>
            <c:dLbl>
              <c:idx val="11"/>
              <c:layout>
                <c:manualLayout>
                  <c:x val="-3.9411786402836985E-3"/>
                  <c:y val="4.82025112749279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EE4-499C-96D0-01B57741468C}"/>
                </c:ext>
              </c:extLst>
            </c:dLbl>
            <c:dLbl>
              <c:idx val="12"/>
              <c:layout>
                <c:manualLayout>
                  <c:x val="-9.346223632672575E-4"/>
                  <c:y val="1.92810045099711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9EE4-499C-96D0-01B57741468C}"/>
                </c:ext>
              </c:extLst>
            </c:dLbl>
            <c:dLbl>
              <c:idx val="13"/>
              <c:layout>
                <c:manualLayout>
                  <c:x val="-1.6890765601215497E-3"/>
                  <c:y val="9.64050225498559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9EE4-499C-96D0-01B57741468C}"/>
                </c:ext>
              </c:extLst>
            </c:dLbl>
            <c:dLbl>
              <c:idx val="14"/>
              <c:layout>
                <c:manualLayout>
                  <c:x val="-2.8151276002025827E-3"/>
                  <c:y val="4.82025112749279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9EE4-499C-96D0-01B57741468C}"/>
                </c:ext>
              </c:extLst>
            </c:dLbl>
            <c:dLbl>
              <c:idx val="15"/>
              <c:layout>
                <c:manualLayout>
                  <c:x val="-2.6833707619694752E-2"/>
                  <c:y val="2.651157097487681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9EE4-499C-96D0-01B57741468C}"/>
                </c:ext>
              </c:extLst>
            </c:dLbl>
            <c:dLbl>
              <c:idx val="16"/>
              <c:layout>
                <c:manualLayout>
                  <c:x val="-1.6890765601214671E-3"/>
                  <c:y val="2.41031533741292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9EE4-499C-96D0-01B57741468C}"/>
                </c:ext>
              </c:extLst>
            </c:dLbl>
            <c:dLbl>
              <c:idx val="17"/>
              <c:layout>
                <c:manualLayout>
                  <c:x val="5.6302552004043398E-4"/>
                  <c:y val="4.82025112749279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9EE4-499C-96D0-01B57741468C}"/>
                </c:ext>
              </c:extLst>
            </c:dLbl>
            <c:dLbl>
              <c:idx val="18"/>
              <c:layout>
                <c:manualLayout>
                  <c:x val="-1.6890765601215497E-3"/>
                  <c:y val="9.640692028652116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9EE4-499C-96D0-01B57741468C}"/>
                </c:ext>
              </c:extLst>
            </c:dLbl>
            <c:dLbl>
              <c:idx val="19"/>
              <c:layout>
                <c:manualLayout>
                  <c:x val="-1.6890765601215497E-3"/>
                  <c:y val="2.41012556374639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9EE4-499C-96D0-01B57741468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Times New Roman"/>
                  </a:defRPr>
                </a:pPr>
                <a:endParaRPr lang="en-BW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Sheet1!$A$2:$A$21</c:f>
              <c:strCache>
                <c:ptCount val="20"/>
                <c:pt idx="0">
                  <c:v>Total GDP</c:v>
                </c:pt>
                <c:pt idx="1">
                  <c:v>Other services </c:v>
                </c:pt>
                <c:pt idx="2">
                  <c:v>Human Health &amp; social work </c:v>
                </c:pt>
                <c:pt idx="3">
                  <c:v>Education</c:v>
                </c:pt>
                <c:pt idx="4">
                  <c:v>Public Administration &amp; Defence</c:v>
                </c:pt>
                <c:pt idx="5">
                  <c:v>Administrative &amp; Support Activities</c:v>
                </c:pt>
                <c:pt idx="6">
                  <c:v>Professional, Scientific &amp; Technical Activities</c:v>
                </c:pt>
                <c:pt idx="7">
                  <c:v>Real Estate Activities</c:v>
                </c:pt>
                <c:pt idx="8">
                  <c:v>Finance, Insurance &amp; Pension Funding</c:v>
                </c:pt>
                <c:pt idx="9">
                  <c:v>Information &amp; Communication Technology</c:v>
                </c:pt>
                <c:pt idx="10">
                  <c:v>Accommodation &amp; Food Services</c:v>
                </c:pt>
                <c:pt idx="11">
                  <c:v>Transport and Storage</c:v>
                </c:pt>
                <c:pt idx="12">
                  <c:v>Diamond Traders</c:v>
                </c:pt>
                <c:pt idx="13">
                  <c:v>Wholesale &amp; Retail</c:v>
                </c:pt>
                <c:pt idx="14">
                  <c:v>Construction</c:v>
                </c:pt>
                <c:pt idx="15">
                  <c:v>Water and Electricity</c:v>
                </c:pt>
                <c:pt idx="16">
                  <c:v>Manufacturing</c:v>
                </c:pt>
                <c:pt idx="17">
                  <c:v>Agriculture, Forestry &amp; Fishing</c:v>
                </c:pt>
                <c:pt idx="18">
                  <c:v>Non-Mining</c:v>
                </c:pt>
                <c:pt idx="19">
                  <c:v>Mining &amp; Quarrying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3.2</c:v>
                </c:pt>
                <c:pt idx="1">
                  <c:v>3.5</c:v>
                </c:pt>
                <c:pt idx="2">
                  <c:v>3.6</c:v>
                </c:pt>
                <c:pt idx="3">
                  <c:v>6.6</c:v>
                </c:pt>
                <c:pt idx="4">
                  <c:v>4.9000000000000004</c:v>
                </c:pt>
                <c:pt idx="5">
                  <c:v>4.5999999999999996</c:v>
                </c:pt>
                <c:pt idx="6">
                  <c:v>4.9000000000000004</c:v>
                </c:pt>
                <c:pt idx="7">
                  <c:v>5.4</c:v>
                </c:pt>
                <c:pt idx="8">
                  <c:v>6.7</c:v>
                </c:pt>
                <c:pt idx="9">
                  <c:v>3.9</c:v>
                </c:pt>
                <c:pt idx="10">
                  <c:v>4.7</c:v>
                </c:pt>
                <c:pt idx="11">
                  <c:v>3.8</c:v>
                </c:pt>
                <c:pt idx="12">
                  <c:v>-26.8</c:v>
                </c:pt>
                <c:pt idx="13">
                  <c:v>4.5</c:v>
                </c:pt>
                <c:pt idx="14">
                  <c:v>3.3</c:v>
                </c:pt>
                <c:pt idx="15">
                  <c:v>-14.3</c:v>
                </c:pt>
                <c:pt idx="16">
                  <c:v>1.9</c:v>
                </c:pt>
                <c:pt idx="17">
                  <c:v>1.8</c:v>
                </c:pt>
                <c:pt idx="18">
                  <c:v>3.3</c:v>
                </c:pt>
                <c:pt idx="19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46-477F-BC43-86002B40EDC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0000"/>
            </a:solidFill>
            <a:ln w="12700" cap="flat">
              <a:solidFill>
                <a:srgbClr val="FF0000"/>
              </a:solidFill>
              <a:miter lim="400000"/>
            </a:ln>
            <a:effectLst/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invertIfNegative val="0"/>
          <c:dLbls>
            <c:dLbl>
              <c:idx val="1"/>
              <c:layout>
                <c:manualLayout>
                  <c:x val="-3.436140315535543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EE4-499C-96D0-01B57741468C}"/>
                </c:ext>
              </c:extLst>
            </c:dLbl>
            <c:dLbl>
              <c:idx val="2"/>
              <c:layout>
                <c:manualLayout>
                  <c:x val="-2.676543523380094E-3"/>
                  <c:y val="7.230756238572067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EE4-499C-96D0-01B57741468C}"/>
                </c:ext>
              </c:extLst>
            </c:dLbl>
            <c:dLbl>
              <c:idx val="3"/>
              <c:layout>
                <c:manualLayout>
                  <c:x val="-3.1609228014873093E-3"/>
                  <c:y val="-7.229807370239883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EE4-499C-96D0-01B57741468C}"/>
                </c:ext>
              </c:extLst>
            </c:dLbl>
            <c:dLbl>
              <c:idx val="4"/>
              <c:layout>
                <c:manualLayout>
                  <c:x val="-6.0153291899383877E-3"/>
                  <c:y val="-9.640312481319154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EE4-499C-96D0-01B57741468C}"/>
                </c:ext>
              </c:extLst>
            </c:dLbl>
            <c:dLbl>
              <c:idx val="5"/>
              <c:layout>
                <c:manualLayout>
                  <c:x val="-6.1074525781780881E-3"/>
                  <c:y val="-4.82006135382635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EE4-499C-96D0-01B57741468C}"/>
                </c:ext>
              </c:extLst>
            </c:dLbl>
            <c:dLbl>
              <c:idx val="6"/>
              <c:layout>
                <c:manualLayout>
                  <c:x val="-3.3968615272869655E-3"/>
                  <c:y val="-4.82006135382635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EE4-499C-96D0-01B57741468C}"/>
                </c:ext>
              </c:extLst>
            </c:dLbl>
            <c:dLbl>
              <c:idx val="7"/>
              <c:layout>
                <c:manualLayout>
                  <c:x val="-5.2039517830265386E-3"/>
                  <c:y val="-2.41012556374639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EE4-499C-96D0-01B57741468C}"/>
                </c:ext>
              </c:extLst>
            </c:dLbl>
            <c:dLbl>
              <c:idx val="8"/>
              <c:layout>
                <c:manualLayout>
                  <c:x val="-4.8241090542306183E-3"/>
                  <c:y val="-4.819681806493530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EE4-499C-96D0-01B57741468C}"/>
                </c:ext>
              </c:extLst>
            </c:dLbl>
            <c:dLbl>
              <c:idx val="9"/>
              <c:layout>
                <c:manualLayout>
                  <c:x val="-2.9518497028644727E-3"/>
                  <c:y val="-2.409556242747087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5336148401823244E-2"/>
                      <c:h val="3.012656954682997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9EE4-499C-96D0-01B57741468C}"/>
                </c:ext>
              </c:extLst>
            </c:dLbl>
            <c:dLbl>
              <c:idx val="10"/>
              <c:layout>
                <c:manualLayout>
                  <c:x val="5.8368456668137327E-4"/>
                  <c:y val="-2.41012556374639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EE4-499C-96D0-01B57741468C}"/>
                </c:ext>
              </c:extLst>
            </c:dLbl>
            <c:dLbl>
              <c:idx val="11"/>
              <c:layout>
                <c:manualLayout>
                  <c:x val="-6.4220375459109625E-3"/>
                  <c:y val="-7.229807370239883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EE4-499C-96D0-01B57741468C}"/>
                </c:ext>
              </c:extLst>
            </c:dLbl>
            <c:dLbl>
              <c:idx val="12"/>
              <c:layout>
                <c:manualLayout>
                  <c:x val="-2.8969746643835902E-2"/>
                  <c:y val="2.983317945851879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46-477F-BC43-86002B40EDCB}"/>
                </c:ext>
              </c:extLst>
            </c:dLbl>
            <c:dLbl>
              <c:idx val="13"/>
              <c:layout>
                <c:manualLayout>
                  <c:x val="-1.9562255194730577E-3"/>
                  <c:y val="7.23037669123919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9EE4-499C-96D0-01B57741468C}"/>
                </c:ext>
              </c:extLst>
            </c:dLbl>
            <c:dLbl>
              <c:idx val="14"/>
              <c:layout>
                <c:manualLayout>
                  <c:x val="-3.3512874930664454E-3"/>
                  <c:y val="-4.82006135382627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9EE4-499C-96D0-01B57741468C}"/>
                </c:ext>
              </c:extLst>
            </c:dLbl>
            <c:dLbl>
              <c:idx val="15"/>
              <c:layout>
                <c:manualLayout>
                  <c:x val="-9.0816129038191848E-4"/>
                  <c:y val="-8.150117576711710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146-477F-BC43-86002B40EDCB}"/>
                </c:ext>
              </c:extLst>
            </c:dLbl>
            <c:dLbl>
              <c:idx val="16"/>
              <c:layout>
                <c:manualLayout>
                  <c:x val="-6.900228701803604E-2"/>
                  <c:y val="-4.819681806493397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9EE4-499C-96D0-01B57741468C}"/>
                </c:ext>
              </c:extLst>
            </c:dLbl>
            <c:dLbl>
              <c:idx val="18"/>
              <c:layout>
                <c:manualLayout>
                  <c:x val="-8.570401065688437E-4"/>
                  <c:y val="-4.82006135382635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9EE4-499C-96D0-01B57741468C}"/>
                </c:ext>
              </c:extLst>
            </c:dLbl>
            <c:dLbl>
              <c:idx val="19"/>
              <c:layout>
                <c:manualLayout>
                  <c:x val="-1.4589720200256166E-2"/>
                  <c:y val="2.1691130073717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9EE4-499C-96D0-01B57741468C}"/>
                </c:ext>
              </c:extLst>
            </c:dLbl>
            <c:numFmt formatCode="0.#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Times New Roman"/>
                  </a:defRPr>
                </a:pPr>
                <a:endParaRPr lang="en-BW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Total GDP</c:v>
                </c:pt>
                <c:pt idx="1">
                  <c:v>Other services </c:v>
                </c:pt>
                <c:pt idx="2">
                  <c:v>Human Health &amp; social work </c:v>
                </c:pt>
                <c:pt idx="3">
                  <c:v>Education</c:v>
                </c:pt>
                <c:pt idx="4">
                  <c:v>Public Administration &amp; Defence</c:v>
                </c:pt>
                <c:pt idx="5">
                  <c:v>Administrative &amp; Support Activities</c:v>
                </c:pt>
                <c:pt idx="6">
                  <c:v>Professional, Scientific &amp; Technical Activities</c:v>
                </c:pt>
                <c:pt idx="7">
                  <c:v>Real Estate Activities</c:v>
                </c:pt>
                <c:pt idx="8">
                  <c:v>Finance, Insurance &amp; Pension Funding</c:v>
                </c:pt>
                <c:pt idx="9">
                  <c:v>Information &amp; Communication Technology</c:v>
                </c:pt>
                <c:pt idx="10">
                  <c:v>Accommodation &amp; Food Services</c:v>
                </c:pt>
                <c:pt idx="11">
                  <c:v>Transport and Storage</c:v>
                </c:pt>
                <c:pt idx="12">
                  <c:v>Diamond Traders</c:v>
                </c:pt>
                <c:pt idx="13">
                  <c:v>Wholesale &amp; Retail</c:v>
                </c:pt>
                <c:pt idx="14">
                  <c:v>Construction</c:v>
                </c:pt>
                <c:pt idx="15">
                  <c:v>Water and Electricity</c:v>
                </c:pt>
                <c:pt idx="16">
                  <c:v>Manufacturing</c:v>
                </c:pt>
                <c:pt idx="17">
                  <c:v>Agriculture, Forestry &amp; Fishing</c:v>
                </c:pt>
                <c:pt idx="18">
                  <c:v>Non-Mining</c:v>
                </c:pt>
                <c:pt idx="19">
                  <c:v>Mining &amp; Quarrying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-3</c:v>
                </c:pt>
                <c:pt idx="1">
                  <c:v>4</c:v>
                </c:pt>
                <c:pt idx="2">
                  <c:v>5</c:v>
                </c:pt>
                <c:pt idx="3">
                  <c:v>5.4</c:v>
                </c:pt>
                <c:pt idx="4">
                  <c:v>5.2</c:v>
                </c:pt>
                <c:pt idx="5">
                  <c:v>3.3</c:v>
                </c:pt>
                <c:pt idx="6">
                  <c:v>4.2</c:v>
                </c:pt>
                <c:pt idx="7">
                  <c:v>3.6</c:v>
                </c:pt>
                <c:pt idx="8">
                  <c:v>4.2</c:v>
                </c:pt>
                <c:pt idx="9">
                  <c:v>3.6</c:v>
                </c:pt>
                <c:pt idx="10">
                  <c:v>4.4000000000000004</c:v>
                </c:pt>
                <c:pt idx="11">
                  <c:v>1.7</c:v>
                </c:pt>
                <c:pt idx="12">
                  <c:v>-34.1</c:v>
                </c:pt>
                <c:pt idx="13">
                  <c:v>5.8</c:v>
                </c:pt>
                <c:pt idx="14">
                  <c:v>1.4</c:v>
                </c:pt>
                <c:pt idx="15">
                  <c:v>20.2</c:v>
                </c:pt>
                <c:pt idx="16">
                  <c:v>-2.5</c:v>
                </c:pt>
                <c:pt idx="17">
                  <c:v>-0.3</c:v>
                </c:pt>
                <c:pt idx="18">
                  <c:v>2.8</c:v>
                </c:pt>
                <c:pt idx="19">
                  <c:v>-24.1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46-477F-BC43-86002B40ED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2"/>
        <c:axId val="2094734553"/>
      </c:barChart>
      <c:catAx>
        <c:axId val="209473455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9525" cap="flat">
            <a:solidFill>
              <a:srgbClr val="000000"/>
            </a:solidFill>
            <a:prstDash val="solid"/>
            <a:round/>
          </a:ln>
        </c:spPr>
        <c:txPr>
          <a:bodyPr rot="0"/>
          <a:lstStyle/>
          <a:p>
            <a:pPr>
              <a:defRPr sz="1100" b="0" i="0" u="none" strike="noStrike">
                <a:solidFill>
                  <a:schemeClr val="tx1"/>
                </a:solidFill>
                <a:latin typeface="Times New Roman"/>
              </a:defRPr>
            </a:pPr>
            <a:endParaRPr lang="en-BW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ax val="24"/>
          <c:min val="-35"/>
        </c:scaling>
        <c:delete val="0"/>
        <c:axPos val="t"/>
        <c:majorGridlines>
          <c:spPr>
            <a:ln w="12700" cap="flat">
              <a:solidFill>
                <a:srgbClr val="888888"/>
              </a:solidFill>
              <a:prstDash val="sysDash"/>
              <a:miter lim="800000"/>
            </a:ln>
          </c:spPr>
        </c:majorGridlines>
        <c:numFmt formatCode="0" sourceLinked="0"/>
        <c:majorTickMark val="out"/>
        <c:minorTickMark val="none"/>
        <c:tickLblPos val="high"/>
        <c:spPr>
          <a:ln w="9525" cap="flat">
            <a:solidFill>
              <a:srgbClr val="000000"/>
            </a:solidFill>
            <a:prstDash val="solid"/>
            <a:round/>
          </a:ln>
        </c:spPr>
        <c:txPr>
          <a:bodyPr rot="0"/>
          <a:lstStyle/>
          <a:p>
            <a:pPr>
              <a:defRPr sz="1000" b="0" i="0" u="none" strike="noStrike">
                <a:solidFill>
                  <a:srgbClr val="000000"/>
                </a:solidFill>
                <a:latin typeface="Times New Roman"/>
              </a:defRPr>
            </a:pPr>
            <a:endParaRPr lang="en-BW"/>
          </a:p>
        </c:txPr>
        <c:crossAx val="2094734552"/>
        <c:crosses val="min"/>
        <c:crossBetween val="between"/>
        <c:majorUnit val="25"/>
        <c:minorUnit val="12.5"/>
      </c:valAx>
      <c:spPr>
        <a:noFill/>
        <a:ln w="9525" cap="flat">
          <a:solidFill>
            <a:sysClr val="windowText" lastClr="000000"/>
          </a:solidFill>
          <a:prstDash val="solid"/>
          <a:round/>
        </a:ln>
        <a:effectLst/>
      </c:spPr>
    </c:plotArea>
    <c:legend>
      <c:legendPos val="b"/>
      <c:layout>
        <c:manualLayout>
          <c:xMode val="edge"/>
          <c:yMode val="edge"/>
          <c:x val="0.45982279965914497"/>
          <c:y val="0.93585993146332558"/>
          <c:w val="0.21867801224252939"/>
          <c:h val="3.6502964739103909E-2"/>
        </c:manualLayout>
      </c:layout>
      <c:overlay val="1"/>
      <c:spPr>
        <a:solidFill>
          <a:srgbClr val="FFFFFF"/>
        </a:solidFill>
        <a:ln w="9525" cap="flat">
          <a:solidFill>
            <a:srgbClr val="000000"/>
          </a:solidFill>
          <a:prstDash val="solid"/>
          <a:miter lim="800000"/>
        </a:ln>
        <a:effectLst/>
      </c:spPr>
      <c:txPr>
        <a:bodyPr rot="0"/>
        <a:lstStyle/>
        <a:p>
          <a:pPr>
            <a:defRPr sz="1400" b="1" i="0" u="none" strike="noStrike">
              <a:solidFill>
                <a:srgbClr val="000000"/>
              </a:solidFill>
              <a:latin typeface="Times New Roman"/>
            </a:defRPr>
          </a:pPr>
          <a:endParaRPr lang="en-BW"/>
        </a:p>
      </c:txPr>
    </c:legend>
    <c:plotVisOnly val="1"/>
    <c:dispBlanksAs val="gap"/>
    <c:showDLblsOverMax val="1"/>
  </c:chart>
  <c:spPr>
    <a:noFill/>
    <a:ln w="9525" cap="flat">
      <a:solidFill>
        <a:srgbClr val="000000"/>
      </a:solidFill>
      <a:prstDash val="solid"/>
      <a:miter lim="800000"/>
    </a:ln>
    <a:effectLst/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9088229574220875"/>
          <c:y val="2.5681058169894629E-2"/>
          <c:w val="0.69213127685088915"/>
          <c:h val="0.8371657303283004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Sheet1!$D$5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invertIfNegative val="0"/>
          <c:dLbls>
            <c:dLbl>
              <c:idx val="2"/>
              <c:layout>
                <c:manualLayout>
                  <c:x val="0"/>
                  <c:y val="4.910988336402611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02F-4E3C-8E16-35B0CC1A0C19}"/>
                </c:ext>
              </c:extLst>
            </c:dLbl>
            <c:dLbl>
              <c:idx val="5"/>
              <c:layout>
                <c:manualLayout>
                  <c:x val="-5.0632911392405063E-2"/>
                  <c:y val="6.80272108843531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2F-4E3C-8E16-35B0CC1A0C19}"/>
                </c:ext>
              </c:extLst>
            </c:dLbl>
            <c:dLbl>
              <c:idx val="6"/>
              <c:layout>
                <c:manualLayout>
                  <c:x val="1.4105376491934077E-3"/>
                  <c:y val="4.66928330361711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D02F-4E3C-8E16-35B0CC1A0C19}"/>
                </c:ext>
              </c:extLst>
            </c:dLbl>
            <c:dLbl>
              <c:idx val="7"/>
              <c:layout>
                <c:manualLayout>
                  <c:x val="-7.5187209999845617E-3"/>
                  <c:y val="7.124701299145355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8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02F-4E3C-8E16-35B0CC1A0C19}"/>
                </c:ext>
              </c:extLst>
            </c:dLbl>
            <c:dLbl>
              <c:idx val="10"/>
              <c:layout>
                <c:manualLayout>
                  <c:x val="0"/>
                  <c:y val="2.33464165180851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02F-4E3C-8E16-35B0CC1A0C19}"/>
                </c:ext>
              </c:extLst>
            </c:dLbl>
            <c:dLbl>
              <c:idx val="11"/>
              <c:layout>
                <c:manualLayout>
                  <c:x val="1.4105376491936146E-3"/>
                  <c:y val="7.003924955425808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02F-4E3C-8E16-35B0CC1A0C19}"/>
                </c:ext>
              </c:extLst>
            </c:dLbl>
            <c:dLbl>
              <c:idx val="19"/>
              <c:layout>
                <c:manualLayout>
                  <c:x val="-6.5999340006599938E-3"/>
                  <c:y val="-2.45549416820135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02F-4E3C-8E16-35B0CC1A0C19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Sheet1!$C$6:$C$25</c:f>
              <c:strCache>
                <c:ptCount val="20"/>
                <c:pt idx="0">
                  <c:v>Mining &amp; Quarrying</c:v>
                </c:pt>
                <c:pt idx="1">
                  <c:v>Non-Mining</c:v>
                </c:pt>
                <c:pt idx="2">
                  <c:v>Agriculture, Forestry &amp; Fishing</c:v>
                </c:pt>
                <c:pt idx="3">
                  <c:v>Manufacturing</c:v>
                </c:pt>
                <c:pt idx="4">
                  <c:v>Water &amp; Electricity</c:v>
                </c:pt>
                <c:pt idx="5">
                  <c:v>Construction</c:v>
                </c:pt>
                <c:pt idx="6">
                  <c:v>Wholesale &amp; Retail</c:v>
                </c:pt>
                <c:pt idx="7">
                  <c:v>Diamond Traders</c:v>
                </c:pt>
                <c:pt idx="8">
                  <c:v>Transport &amp; Storage</c:v>
                </c:pt>
                <c:pt idx="9">
                  <c:v>Accommodation &amp; Food Services</c:v>
                </c:pt>
                <c:pt idx="10">
                  <c:v>Information &amp; Communication Technology</c:v>
                </c:pt>
                <c:pt idx="11">
                  <c:v>Finance, Insurance &amp; Pension Funding</c:v>
                </c:pt>
                <c:pt idx="12">
                  <c:v>Real Estate Activities</c:v>
                </c:pt>
                <c:pt idx="13">
                  <c:v>Professional, Scientific &amp; Technical Activities</c:v>
                </c:pt>
                <c:pt idx="14">
                  <c:v>Administrative &amp; Support Activities</c:v>
                </c:pt>
                <c:pt idx="15">
                  <c:v>Public Administration &amp; Defence</c:v>
                </c:pt>
                <c:pt idx="16">
                  <c:v>Education</c:v>
                </c:pt>
                <c:pt idx="17">
                  <c:v>Human Health &amp; Social Work </c:v>
                </c:pt>
                <c:pt idx="18">
                  <c:v>Other services </c:v>
                </c:pt>
                <c:pt idx="19">
                  <c:v>Total GDP</c:v>
                </c:pt>
              </c:strCache>
            </c:strRef>
          </c:cat>
          <c:val>
            <c:numRef>
              <c:f>Sheet1!$D$6:$D$25</c:f>
              <c:numCache>
                <c:formatCode>0.0</c:formatCode>
                <c:ptCount val="20"/>
                <c:pt idx="0">
                  <c:v>0.64</c:v>
                </c:pt>
                <c:pt idx="1">
                  <c:v>2.57</c:v>
                </c:pt>
                <c:pt idx="2">
                  <c:v>0.03</c:v>
                </c:pt>
                <c:pt idx="3">
                  <c:v>0.1</c:v>
                </c:pt>
                <c:pt idx="4">
                  <c:v>-0.19</c:v>
                </c:pt>
                <c:pt idx="5">
                  <c:v>0.28999999999999998</c:v>
                </c:pt>
                <c:pt idx="6">
                  <c:v>0.45</c:v>
                </c:pt>
                <c:pt idx="7">
                  <c:v>-0.82</c:v>
                </c:pt>
                <c:pt idx="8">
                  <c:v>0.06</c:v>
                </c:pt>
                <c:pt idx="9">
                  <c:v>0.08</c:v>
                </c:pt>
                <c:pt idx="10">
                  <c:v>0.1</c:v>
                </c:pt>
                <c:pt idx="11">
                  <c:v>0.31</c:v>
                </c:pt>
                <c:pt idx="12">
                  <c:v>0.25</c:v>
                </c:pt>
                <c:pt idx="13">
                  <c:v>0.08</c:v>
                </c:pt>
                <c:pt idx="14">
                  <c:v>7.0000000000000007E-2</c:v>
                </c:pt>
                <c:pt idx="15">
                  <c:v>0.83</c:v>
                </c:pt>
                <c:pt idx="16">
                  <c:v>0.28999999999999998</c:v>
                </c:pt>
                <c:pt idx="17">
                  <c:v>0.1</c:v>
                </c:pt>
                <c:pt idx="18">
                  <c:v>7.0000000000000007E-2</c:v>
                </c:pt>
                <c:pt idx="19">
                  <c:v>3.21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02F-4E3C-8E16-35B0CC1A0C19}"/>
            </c:ext>
          </c:extLst>
        </c:ser>
        <c:ser>
          <c:idx val="1"/>
          <c:order val="1"/>
          <c:tx>
            <c:strRef>
              <c:f>Sheet1!$E$5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invertIfNegative val="0"/>
          <c:dLbls>
            <c:dLbl>
              <c:idx val="1"/>
              <c:layout>
                <c:manualLayout>
                  <c:x val="0"/>
                  <c:y val="-4.91098833640279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02F-4E3C-8E16-35B0CC1A0C19}"/>
                </c:ext>
              </c:extLst>
            </c:dLbl>
            <c:dLbl>
              <c:idx val="6"/>
              <c:layout>
                <c:manualLayout>
                  <c:x val="-2.1999780002199976E-3"/>
                  <c:y val="-7.366482504604051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02F-4E3C-8E16-35B0CC1A0C19}"/>
                </c:ext>
              </c:extLst>
            </c:dLbl>
            <c:dLbl>
              <c:idx val="7"/>
              <c:layout>
                <c:manualLayout>
                  <c:x val="-6.4119487421723841E-3"/>
                  <c:y val="-7.003924955425893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8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02F-4E3C-8E16-35B0CC1A0C19}"/>
                </c:ext>
              </c:extLst>
            </c:dLbl>
            <c:dLbl>
              <c:idx val="8"/>
              <c:layout>
                <c:manualLayout>
                  <c:x val="-1.4105376491936146E-3"/>
                  <c:y val="-2.33464165180860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02F-4E3C-8E16-35B0CC1A0C19}"/>
                </c:ext>
              </c:extLst>
            </c:dLbl>
            <c:dLbl>
              <c:idx val="9"/>
              <c:layout>
                <c:manualLayout>
                  <c:x val="0"/>
                  <c:y val="-7.003924955425808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02F-4E3C-8E16-35B0CC1A0C19}"/>
                </c:ext>
              </c:extLst>
            </c:dLbl>
            <c:dLbl>
              <c:idx val="10"/>
              <c:layout>
                <c:manualLayout>
                  <c:x val="0"/>
                  <c:y val="-2.33464165180860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02F-4E3C-8E16-35B0CC1A0C19}"/>
                </c:ext>
              </c:extLst>
            </c:dLbl>
            <c:dLbl>
              <c:idx val="11"/>
              <c:layout>
                <c:manualLayout>
                  <c:x val="-2.8210752983870223E-3"/>
                  <c:y val="-2.33464165180860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02F-4E3C-8E16-35B0CC1A0C19}"/>
                </c:ext>
              </c:extLst>
            </c:dLbl>
            <c:dLbl>
              <c:idx val="12"/>
              <c:layout>
                <c:manualLayout>
                  <c:x val="0"/>
                  <c:y val="-4.669283303617205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02F-4E3C-8E16-35B0CC1A0C19}"/>
                </c:ext>
              </c:extLst>
            </c:dLbl>
            <c:dLbl>
              <c:idx val="13"/>
              <c:layout>
                <c:manualLayout>
                  <c:x val="-1.034382326802335E-16"/>
                  <c:y val="-4.669283303617205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02F-4E3C-8E16-35B0CC1A0C19}"/>
                </c:ext>
              </c:extLst>
            </c:dLbl>
            <c:dLbl>
              <c:idx val="14"/>
              <c:layout>
                <c:manualLayout>
                  <c:x val="0"/>
                  <c:y val="-4.669283303617205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02F-4E3C-8E16-35B0CC1A0C19}"/>
                </c:ext>
              </c:extLst>
            </c:dLbl>
            <c:dLbl>
              <c:idx val="15"/>
              <c:layout>
                <c:manualLayout>
                  <c:x val="0"/>
                  <c:y val="-7.366482504604051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02F-4E3C-8E16-35B0CC1A0C19}"/>
                </c:ext>
              </c:extLst>
            </c:dLbl>
            <c:dLbl>
              <c:idx val="16"/>
              <c:layout>
                <c:manualLayout>
                  <c:x val="0"/>
                  <c:y val="-4.910988336402700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02F-4E3C-8E16-35B0CC1A0C19}"/>
                </c:ext>
              </c:extLst>
            </c:dLbl>
            <c:dLbl>
              <c:idx val="17"/>
              <c:layout>
                <c:manualLayout>
                  <c:x val="0"/>
                  <c:y val="-7.366482504604051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02F-4E3C-8E16-35B0CC1A0C19}"/>
                </c:ext>
              </c:extLst>
            </c:dLbl>
            <c:dLbl>
              <c:idx val="18"/>
              <c:layout>
                <c:manualLayout>
                  <c:x val="0"/>
                  <c:y val="-7.003924955425808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02F-4E3C-8E16-35B0CC1A0C19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Sheet1!$C$6:$C$25</c:f>
              <c:strCache>
                <c:ptCount val="20"/>
                <c:pt idx="0">
                  <c:v>Mining &amp; Quarrying</c:v>
                </c:pt>
                <c:pt idx="1">
                  <c:v>Non-Mining</c:v>
                </c:pt>
                <c:pt idx="2">
                  <c:v>Agriculture, Forestry &amp; Fishing</c:v>
                </c:pt>
                <c:pt idx="3">
                  <c:v>Manufacturing</c:v>
                </c:pt>
                <c:pt idx="4">
                  <c:v>Water &amp; Electricity</c:v>
                </c:pt>
                <c:pt idx="5">
                  <c:v>Construction</c:v>
                </c:pt>
                <c:pt idx="6">
                  <c:v>Wholesale &amp; Retail</c:v>
                </c:pt>
                <c:pt idx="7">
                  <c:v>Diamond Traders</c:v>
                </c:pt>
                <c:pt idx="8">
                  <c:v>Transport &amp; Storage</c:v>
                </c:pt>
                <c:pt idx="9">
                  <c:v>Accommodation &amp; Food Services</c:v>
                </c:pt>
                <c:pt idx="10">
                  <c:v>Information &amp; Communication Technology</c:v>
                </c:pt>
                <c:pt idx="11">
                  <c:v>Finance, Insurance &amp; Pension Funding</c:v>
                </c:pt>
                <c:pt idx="12">
                  <c:v>Real Estate Activities</c:v>
                </c:pt>
                <c:pt idx="13">
                  <c:v>Professional, Scientific &amp; Technical Activities</c:v>
                </c:pt>
                <c:pt idx="14">
                  <c:v>Administrative &amp; Support Activities</c:v>
                </c:pt>
                <c:pt idx="15">
                  <c:v>Public Administration &amp; Defence</c:v>
                </c:pt>
                <c:pt idx="16">
                  <c:v>Education</c:v>
                </c:pt>
                <c:pt idx="17">
                  <c:v>Human Health &amp; Social Work </c:v>
                </c:pt>
                <c:pt idx="18">
                  <c:v>Other services </c:v>
                </c:pt>
                <c:pt idx="19">
                  <c:v>Total GDP</c:v>
                </c:pt>
              </c:strCache>
            </c:strRef>
          </c:cat>
          <c:val>
            <c:numRef>
              <c:f>Sheet1!$E$6:$E$25</c:f>
              <c:numCache>
                <c:formatCode>0.0</c:formatCode>
                <c:ptCount val="20"/>
                <c:pt idx="0">
                  <c:v>-5.2</c:v>
                </c:pt>
                <c:pt idx="1">
                  <c:v>2.21</c:v>
                </c:pt>
                <c:pt idx="2">
                  <c:v>0</c:v>
                </c:pt>
                <c:pt idx="3">
                  <c:v>-0.13</c:v>
                </c:pt>
                <c:pt idx="4">
                  <c:v>0.22</c:v>
                </c:pt>
                <c:pt idx="5">
                  <c:v>0.13</c:v>
                </c:pt>
                <c:pt idx="6">
                  <c:v>0.6</c:v>
                </c:pt>
                <c:pt idx="7">
                  <c:v>-0.74</c:v>
                </c:pt>
                <c:pt idx="8">
                  <c:v>0.03</c:v>
                </c:pt>
                <c:pt idx="9">
                  <c:v>0.08</c:v>
                </c:pt>
                <c:pt idx="10">
                  <c:v>0.09</c:v>
                </c:pt>
                <c:pt idx="11">
                  <c:v>0.2</c:v>
                </c:pt>
                <c:pt idx="12">
                  <c:v>0.17</c:v>
                </c:pt>
                <c:pt idx="13">
                  <c:v>7.0000000000000007E-2</c:v>
                </c:pt>
                <c:pt idx="14">
                  <c:v>0.05</c:v>
                </c:pt>
                <c:pt idx="15">
                  <c:v>0.89</c:v>
                </c:pt>
                <c:pt idx="16">
                  <c:v>0.25</c:v>
                </c:pt>
                <c:pt idx="17">
                  <c:v>0.15</c:v>
                </c:pt>
                <c:pt idx="18">
                  <c:v>0.08</c:v>
                </c:pt>
                <c:pt idx="19">
                  <c:v>-2.99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02F-4E3C-8E16-35B0CC1A0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5102536"/>
        <c:axId val="225726208"/>
      </c:barChart>
      <c:catAx>
        <c:axId val="2251025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225726208"/>
        <c:crosses val="autoZero"/>
        <c:auto val="1"/>
        <c:lblAlgn val="ctr"/>
        <c:lblOffset val="100"/>
        <c:noMultiLvlLbl val="0"/>
      </c:catAx>
      <c:valAx>
        <c:axId val="225726208"/>
        <c:scaling>
          <c:orientation val="minMax"/>
          <c:max val="3.5"/>
          <c:min val="-6"/>
        </c:scaling>
        <c:delete val="0"/>
        <c:axPos val="b"/>
        <c:majorGridlines>
          <c:spPr>
            <a:ln>
              <a:solidFill>
                <a:schemeClr val="tx1"/>
              </a:solidFill>
              <a:prstDash val="sysDash"/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ysClr val="windowText" lastClr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225102536"/>
        <c:crosses val="autoZero"/>
        <c:crossBetween val="between"/>
        <c:majorUnit val="2"/>
        <c:minorUnit val="2"/>
      </c:valAx>
      <c:spPr>
        <a:ln>
          <a:solidFill>
            <a:sysClr val="windowText" lastClr="000000"/>
          </a:solidFill>
        </a:ln>
      </c:spPr>
    </c:plotArea>
    <c:legend>
      <c:legendPos val="r"/>
      <c:layout>
        <c:manualLayout>
          <c:xMode val="edge"/>
          <c:yMode val="edge"/>
          <c:x val="0.47122038626770679"/>
          <c:y val="0.92515488141399138"/>
          <c:w val="0.28415097335482631"/>
          <c:h val="4.0212639896966926E-2"/>
        </c:manualLayout>
      </c:layout>
      <c:overlay val="0"/>
      <c:spPr>
        <a:solidFill>
          <a:sysClr val="window" lastClr="FFFFFF">
            <a:alpha val="99000"/>
          </a:sysClr>
        </a:solidFill>
        <a:ln>
          <a:solidFill>
            <a:sysClr val="windowText" lastClr="000000"/>
          </a:solidFill>
        </a:ln>
      </c:spPr>
      <c:txPr>
        <a:bodyPr/>
        <a:lstStyle/>
        <a:p>
          <a:pPr>
            <a:defRPr sz="1000" b="1" i="0" u="none" strike="noStrike" baseline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>
      <a:solidFill>
        <a:sysClr val="windowText" lastClr="000000"/>
      </a:solidFill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0.91995</cdr:y>
    </cdr:from>
    <cdr:to>
      <cdr:x>0.31208</cdr:x>
      <cdr:y>1</cdr:y>
    </cdr:to>
    <cdr:sp macro="" textlink="">
      <cdr:nvSpPr>
        <cdr:cNvPr id="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-1362974" y="2889885"/>
          <a:ext cx="1722120" cy="2514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just">
            <a:lnSpc>
              <a:spcPct val="107000"/>
            </a:lnSpc>
            <a:spcAft>
              <a:spcPts val="800"/>
            </a:spcAft>
          </a:pPr>
          <a:endParaRPr lang="en-BW" sz="1100" b="1" kern="100" dirty="0">
            <a:effectLst/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0.1951</cdr:x>
      <cdr:y>0.57301</cdr:y>
    </cdr:from>
    <cdr:to>
      <cdr:x>0.3174</cdr:x>
      <cdr:y>0.75643</cdr:y>
    </cdr:to>
    <cdr:sp macro="" textlink="">
      <cdr:nvSpPr>
        <cdr:cNvPr id="3" name="Text Box 2"/>
        <cdr:cNvSpPr txBox="1"/>
      </cdr:nvSpPr>
      <cdr:spPr>
        <a:xfrm xmlns:a="http://schemas.openxmlformats.org/drawingml/2006/main">
          <a:off x="1907982" y="2824173"/>
          <a:ext cx="1196004" cy="9040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BW" sz="105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0.59843</cdr:x>
      <cdr:y>0.64374</cdr:y>
    </cdr:from>
    <cdr:to>
      <cdr:x>0.68898</cdr:x>
      <cdr:y>0.76977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C91958C0-6A52-FBFC-EEA6-9EA4E16648CC}"/>
            </a:ext>
          </a:extLst>
        </cdr:cNvPr>
        <cdr:cNvSpPr txBox="1"/>
      </cdr:nvSpPr>
      <cdr:spPr>
        <a:xfrm xmlns:a="http://schemas.openxmlformats.org/drawingml/2006/main">
          <a:off x="5852207" y="3172790"/>
          <a:ext cx="885512" cy="6211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BW" sz="11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C46F7-987F-4F01-B9D6-FD27FEADD56A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D23F9-545C-43A3-B2E4-E8C4A0A1E61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1221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5852D2-EA96-4521-9AF8-8BAED2BA29D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865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5852D2-EA96-4521-9AF8-8BAED2BA29D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772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2A1C6-292A-1749-F8A0-A6F328D76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E81DC5-B720-7234-D619-4D1D4AE661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62398D-E32D-7771-7080-4FB0305B51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  <a:defRPr/>
            </a:pPr>
            <a:r>
              <a:rPr kumimoji="0" lang="en-GB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ans"/>
                <a:ea typeface="Calibri" panose="020F0502020204030204" pitchFamily="34" charset="0"/>
                <a:cs typeface="Times New Roman" panose="02020603050405020304" pitchFamily="18" charset="0"/>
              </a:rPr>
              <a:t>Over the last ten years to 2024, the annual rates of economic expansion,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ans"/>
                <a:ea typeface="SimSun" panose="02010600030101010101" pitchFamily="2" charset="-122"/>
                <a:cs typeface="Times New Roman" panose="02020603050405020304" pitchFamily="18" charset="0"/>
              </a:rPr>
              <a:t>have been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ans"/>
                <a:ea typeface="Times New Roman" panose="02020603050405020304" pitchFamily="18" charset="0"/>
                <a:cs typeface="Times New Roman" panose="02020603050405020304" pitchFamily="18" charset="0"/>
              </a:rPr>
              <a:t>generally low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ans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ans"/>
                <a:ea typeface="Times New Roman" panose="02020603050405020304" pitchFamily="18" charset="0"/>
                <a:cs typeface="Times New Roman" panose="02020603050405020304" pitchFamily="18" charset="0"/>
              </a:rPr>
              <a:t>with sharp contractions in 2015 due to the adverse impact of a drastic fall in commodity prices and in 2020 because of the impact of COVID-19 pandemic.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Segoe Sans"/>
                <a:ea typeface="+mn-ea"/>
                <a:cs typeface="Times New Roman" panose="02020603050405020304" pitchFamily="18" charset="0"/>
              </a:rPr>
              <a:t>The ten-year growth profile for both the mining and non-mining sectors of GDP was similar; however, the mining sector showed greater volatility in its performance.</a:t>
            </a:r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10000"/>
                </a:srgbClr>
              </a:solidFill>
              <a:effectLst/>
              <a:uLnTx/>
              <a:uFillTx/>
              <a:latin typeface="Segoe Sans"/>
              <a:ea typeface="+mn-ea"/>
              <a:cs typeface="Times New Roman" panose="02020603050405020304" pitchFamily="18" charset="0"/>
            </a:endParaRPr>
          </a:p>
          <a:p>
            <a:pPr marL="228600" indent="-228600" algn="l">
              <a:spcBef>
                <a:spcPts val="600"/>
              </a:spcBef>
              <a:spcAft>
                <a:spcPts val="300"/>
              </a:spcAft>
              <a:buFont typeface="+mj-lt"/>
              <a:buAutoNum type="arabicPeriod"/>
            </a:pP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228600" indent="-228600" algn="l">
              <a:spcBef>
                <a:spcPts val="6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The mining sector remains highly susceptible to external shocks and market conditions, putting the entire economy at risk of prolonged downturn amid rising competition from lab-grown diamonds.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4B2E6E-2F5C-2C03-055E-0438C18573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5852D2-EA96-4521-9AF8-8BAED2BA29D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366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3710F-1D2F-C16C-6294-271713AA8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3D1BDC-6A04-DC92-0A63-0974F498B9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96EE30-EA83-F620-4FA4-F834DAC1B1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Mining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Mining sector GDP contracted by 24.1% in 2024, down from 2.9% growth in 2023, due to declines in diamond mining, copper and nickel production, gold and other metals mining.</a:t>
            </a:r>
            <a:endParaRPr lang="en-US" b="1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Non-Mining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Non-mining GDP growth decelerated to 2.8% in 2024 from 3.3% in 2023, due to contractions in Diamond Traders, Manufacturing, Agriculture sectors, and slower growth in several other sectors.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Agriculture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Agriculture output contracted by 0.3% in 2024, down from 1.8% growth in 2023, due to reduced output in Crop Farming and Horticulture, driven by low rainfall and extreme weather conditions.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Manufacturing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Manufacturing output contracted by 2.5% in 2024, compared to 1.9% growth in 2023, led by a significant decline in Diamond Sorting, Cutting, and Polishing.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Water and Electricity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Water and Electricity output grew by 20.2% in 2024, rebounding from a 14.3% contraction in 2023, driven by increased electricity supply and water distribution.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Construction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Construction output expanded by 1.4% in 2024, down from 3.3% growth in 2023, partly due to delays in public sector projects.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Transport and Storage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Transport and Storage output increased by 1.7% in 2024, down from 3.8% in 2023, due to deceleration in Rail and Road Transport sub-sectors.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Accommodation and Food Services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Accommodation and Food Services output increased by 4.4% in 2024, slightly down from 4.7% in 2023, due to a slowdown in the Food Services sub-sector.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Information and Communication Technology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ICT output increased by 3.6% in 2024, compared to 3.9% in 2023, due to slower growth in Radio and Television Broadcasting, Telecommunication, and Computer Programming sub-sectors.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Diamond Traders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Diamond Traders output contracted by 34.1% in 2024, following a 26.8% decline in 2023, due to subdued demand for rough diamonds amid geopolitical and economic uncertainties.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Wholesale and Retail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Wholesale and Retail output expanded by 5.8% in 2024, up from 4.5% in 2023, supported by stronger consumer purchasing power in a low-inflation environment.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Finance, Insurance and Pension Funding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Finance, Insurance and Pension Funding output expanded by 4.2% in 2024, down from 6.7% in 2023, led by Monetary Intermediation and Financial Services.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Real Estate Activities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Real Estate Activities output grew by 3.6% in 2024, down from 5.4% in 2023, due to weaker demand in residential and office space markets.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Professional, Scientific and Technical Activities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Professional, Scientific and Technical Activities grew by 4.2% in 2024, down from 4.9% in 2023, aligning with the slowdown in construction activities.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Administrative and Support Activities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Administrative and Support Activities output increased by 3.3% in 2024, down from 4.6% in 2023.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Public Administration and </a:t>
            </a:r>
            <a:r>
              <a:rPr lang="en-US" b="1" i="0" dirty="0" err="1">
                <a:solidFill>
                  <a:srgbClr val="424242"/>
                </a:solidFill>
                <a:effectLst/>
                <a:latin typeface="Segoe Sans"/>
              </a:rPr>
              <a:t>Defence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Public Administration and </a:t>
            </a:r>
            <a:r>
              <a:rPr lang="en-US" b="0" i="0" dirty="0" err="1">
                <a:solidFill>
                  <a:srgbClr val="424242"/>
                </a:solidFill>
                <a:effectLst/>
                <a:latin typeface="Segoe Sans"/>
              </a:rPr>
              <a:t>Defence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 output increased by 5.2% in 2024, up from 4.9% in 2023, driven by growth in Public Administration and Central Government sub-sectors.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Education: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Education output grew by 5.4% in 2024, down from 6.6% in 2023.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Human Health and Social Work Activities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Human Health and Social Work Activities output increased by 5% in 2024, up from 3.6% in 2023.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Other Services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marL="457200" lvl="1" indent="0" algn="l">
              <a:spcBef>
                <a:spcPts val="300"/>
              </a:spcBef>
              <a:spcAft>
                <a:spcPts val="3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Other Services output increased by 4% in 2024, up from 3.5% in 2023, driven by Arts, Entertainment and Recreation, and Other Service Activities sub-sectors.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195EF-ADD7-A1ED-FDD0-42E1B4C6C3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5852D2-EA96-4521-9AF8-8BAED2BA29D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6979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27F05-1D5C-F2AC-6202-876A430D2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D957F7-92AE-EC9A-451F-F525678DE2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EBA8EE-DA0F-20B4-1956-A4533274AC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spcBef>
                <a:spcPts val="300"/>
              </a:spcBef>
              <a:spcAft>
                <a:spcPts val="600"/>
              </a:spcAft>
              <a:buFont typeface="+mj-lt"/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1. Sectoral contributions to GDP growth indicate that the </a:t>
            </a: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Mining and Quarrying, Diamond Traders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, and </a:t>
            </a: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Manufacturing sectors 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were the </a:t>
            </a: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primary drivers of GDP contraction in 2024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.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8337CF-80E3-EFFC-A5DF-23257632BE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5852D2-EA96-4521-9AF8-8BAED2BA29D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792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A9650-9CB6-D326-6C12-48A74CC5C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9FCD6-FC2C-1148-B9E1-39AD91F27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0AEA6-E513-4AF8-EA94-2DE78D3B5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7BB8-D020-4A9D-BCDD-9C09374883F0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C0900-995D-1B4B-86B6-BB0AE10E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0D3F7-A814-2280-6616-B65DE712A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A5B1-8DCF-4B1A-9394-70BC8D8702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14842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82736-6A16-FF71-CC0E-3E83E5CB8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B7B5D9-45E9-5C6F-D163-F6F83E6F30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16AF2-1E67-1045-B776-6426BAC04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7BB8-D020-4A9D-BCDD-9C09374883F0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1BE1E-37C5-1C60-F4F6-BCA97AB4C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0E5DA-141F-392F-025C-B40DCE8AA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A5B1-8DCF-4B1A-9394-70BC8D8702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6912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0290A3-C685-6D16-51B1-087D29717C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3CB26-AC26-C9E3-503C-375A864F9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D6EAE-DAC1-529B-1CC4-FDFC2A06D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7BB8-D020-4A9D-BCDD-9C09374883F0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329FD-D411-BFC3-209B-61F074B87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56856-6CCA-208D-F769-3166758DB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A5B1-8DCF-4B1A-9394-70BC8D8702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22589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C8372-9ACD-0D86-399E-2DB41D52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662DB-2BE2-83FD-7095-43589E5D1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4F675-65C8-3CB8-B2FF-EECC5EA47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7BB8-D020-4A9D-BCDD-9C09374883F0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12060-210A-A73B-F39A-E7F802FE6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3F6C0-B61E-D143-5BB2-4A65E6CF8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A5B1-8DCF-4B1A-9394-70BC8D8702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6416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630EA-BCD0-450D-3662-FAAA412A6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D02A6-CA3A-5B02-A891-6577726F6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5523D-0D6F-2DB2-4FDF-BF259ECF3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7BB8-D020-4A9D-BCDD-9C09374883F0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0E55B-D0F2-2A72-253F-1CAD346C5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339F5-A674-8021-E7DB-E3A2443E2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A5B1-8DCF-4B1A-9394-70BC8D8702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0975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FC337-A8C3-1C9F-AB7B-381C7E627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829AB-CA01-1A2F-162C-CA956E989E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45DD75-AEE0-07E4-CBF1-A40C06015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58DF6-6B29-1993-1C93-44EBB0209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7BB8-D020-4A9D-BCDD-9C09374883F0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712617-9E00-41FC-6EA1-55847A74A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37043-15C6-4C10-08CB-88F955A8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A5B1-8DCF-4B1A-9394-70BC8D8702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9103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10B22-2BE9-8167-3F27-02947053F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CED8FB-A99D-13C2-EE46-C6652F1BA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7C7365-4293-B2A2-52C0-31ABE195AC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4535A-8A2F-83F1-8D0B-8978F09D3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1C90F8-4B85-2812-1595-C1F6B2381D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862101-37F7-6470-C4DF-AFFC229B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7BB8-D020-4A9D-BCDD-9C09374883F0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18B8FB-2924-88E7-0CC1-D2684BA9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1F5BA-606C-0805-590C-DCEC0E987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A5B1-8DCF-4B1A-9394-70BC8D8702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5875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7F76C-DD8F-8D3B-6975-115E79425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4E2AE8-B8FE-EB0D-FB2E-B4977D911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7BB8-D020-4A9D-BCDD-9C09374883F0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28389-E412-C892-27A3-6FD28ECFE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9252EC-96D4-0FD6-1923-8A11595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A5B1-8DCF-4B1A-9394-70BC8D8702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29522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DD9723-9207-5BC6-5C87-6C220BE44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7BB8-D020-4A9D-BCDD-9C09374883F0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93E2C8-AEDF-E8BE-ECBA-4EA560752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FBCC3A-1AC0-D0AD-E940-E238DB01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A5B1-8DCF-4B1A-9394-70BC8D8702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45429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DDF8E-E667-0381-6168-35ABF3812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526A9-5B81-22F6-2901-53B042686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0A88E-1114-8B0B-5578-788D446A9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731E08-81B4-F4DA-4468-1BE242E80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7BB8-D020-4A9D-BCDD-9C09374883F0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D24B3-9E32-5A89-5241-ED7A4E8E2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D7374-65F3-8AED-7AFB-8FAEED459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A5B1-8DCF-4B1A-9394-70BC8D8702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865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782D0-F452-8C7D-839D-4C1C93C61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774F1B-2C36-5CCE-0936-B2FF116F02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E1A20B-D531-89F0-599E-ACF6E8911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CEF61-01FC-786F-AB18-35A1078FF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7BB8-D020-4A9D-BCDD-9C09374883F0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82996-DB5A-FF65-038F-9467F407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5FA8F-F1A8-9117-1ED8-A4D9381CF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A5B1-8DCF-4B1A-9394-70BC8D8702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6267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9EEE3E-EC52-DBE7-73F7-57ED11BEA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2B0B42-B9A8-C687-4EB9-5CB2EE036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12EDD-6DE6-C58B-5E5F-0F1C5273A2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87BB8-D020-4A9D-BCDD-9C09374883F0}" type="datetimeFigureOut">
              <a:rPr lang="en-ZA" smtClean="0"/>
              <a:t>2025/12/15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2ACEF-71BA-C319-61F8-1DF5BF63D3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939C5-F052-C34E-57B0-4DA91DF686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5A5B1-8DCF-4B1A-9394-70BC8D8702D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15002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17D2C3D8-732B-4945-8B86-1BD36CCE8C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382097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3CA8756-5D5A-8E44-BB1A-C269211EFB56}"/>
              </a:ext>
            </a:extLst>
          </p:cNvPr>
          <p:cNvSpPr txBox="1">
            <a:spLocks/>
          </p:cNvSpPr>
          <p:nvPr/>
        </p:nvSpPr>
        <p:spPr>
          <a:xfrm>
            <a:off x="1598645" y="4743218"/>
            <a:ext cx="9634538" cy="17157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  <a:latin typeface="Helvetica"/>
                <a:cs typeface="Helvetica"/>
              </a:rPr>
              <a:t>Bank of Botswana Data Chart Packs </a:t>
            </a:r>
          </a:p>
          <a:p>
            <a:endParaRPr lang="en-US" sz="3600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Helvetica"/>
                <a:cs typeface="Helvetica"/>
              </a:rPr>
              <a:t>National Output </a:t>
            </a:r>
          </a:p>
          <a:p>
            <a:endParaRPr lang="en-US" sz="3600" dirty="0">
              <a:solidFill>
                <a:schemeClr val="bg1"/>
              </a:solidFill>
              <a:latin typeface="Helvetica"/>
              <a:cs typeface="Helvetica"/>
            </a:endParaRPr>
          </a:p>
          <a:p>
            <a:pPr>
              <a:lnSpc>
                <a:spcPct val="50000"/>
              </a:lnSpc>
            </a:pPr>
            <a:endParaRPr lang="en-US" sz="24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Helvetica"/>
                <a:cs typeface="Helvetica"/>
              </a:rPr>
              <a:t>(Last Update: December 2025)</a:t>
            </a:r>
          </a:p>
          <a:p>
            <a:pPr>
              <a:lnSpc>
                <a:spcPct val="50000"/>
              </a:lnSpc>
            </a:pPr>
            <a:endParaRPr lang="en-US" sz="2400" dirty="0">
              <a:solidFill>
                <a:srgbClr val="00B0F0"/>
              </a:solidFill>
              <a:latin typeface="Helvetica"/>
              <a:cs typeface="Helvetica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887555-2D7F-4D8F-800D-FA4F931BF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A02A-4180-CB4F-BAE8-83725E7DBE2B}" type="slidenum">
              <a:rPr lang="en-BW" smtClean="0"/>
              <a:t>1</a:t>
            </a:fld>
            <a:endParaRPr lang="en-BW"/>
          </a:p>
        </p:txBody>
      </p:sp>
    </p:spTree>
    <p:extLst>
      <p:ext uri="{BB962C8B-B14F-4D97-AF65-F5344CB8AC3E}">
        <p14:creationId xmlns:p14="http://schemas.microsoft.com/office/powerpoint/2010/main" val="3563848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325CF38-283A-174A-ADD5-EC0CAF8D1E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634"/>
            <a:ext cx="12213266" cy="7868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7744111-011C-6946-929E-70EFE3A071B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401" b="5174"/>
          <a:stretch/>
        </p:blipFill>
        <p:spPr>
          <a:xfrm>
            <a:off x="10889069" y="-10634"/>
            <a:ext cx="852555" cy="74761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C279FE7-8BB0-2F41-A2B3-F849ECF37A93}"/>
              </a:ext>
            </a:extLst>
          </p:cNvPr>
          <p:cNvSpPr txBox="1">
            <a:spLocks/>
          </p:cNvSpPr>
          <p:nvPr/>
        </p:nvSpPr>
        <p:spPr>
          <a:xfrm>
            <a:off x="0" y="221113"/>
            <a:ext cx="12192000" cy="4038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bg1"/>
                </a:solidFill>
                <a:latin typeface="Helvetica"/>
                <a:cs typeface="Helvetica"/>
              </a:rPr>
              <a:t>CONTENTS</a:t>
            </a:r>
            <a:r>
              <a:rPr lang="en-US" sz="2400" b="1" dirty="0">
                <a:solidFill>
                  <a:schemeClr val="bg1"/>
                </a:solidFill>
                <a:latin typeface="Helvetica"/>
                <a:cs typeface="Helvetica"/>
              </a:rPr>
              <a:t> 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9B65A0-DCBD-4EAB-AF75-69E4C47F7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A02A-4180-CB4F-BAE8-83725E7DBE2B}" type="slidenum">
              <a:rPr lang="en-BW" smtClean="0"/>
              <a:t>2</a:t>
            </a:fld>
            <a:endParaRPr lang="en-BW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2ED27C2-DE1B-E637-5F0C-8C07DD23F536}"/>
              </a:ext>
            </a:extLst>
          </p:cNvPr>
          <p:cNvSpPr txBox="1">
            <a:spLocks/>
          </p:cNvSpPr>
          <p:nvPr/>
        </p:nvSpPr>
        <p:spPr>
          <a:xfrm>
            <a:off x="21266" y="6401867"/>
            <a:ext cx="12192000" cy="3931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 NUEU"/>
                <a:ea typeface="+mj-ea"/>
                <a:cs typeface="Times New Roman"/>
              </a:rPr>
              <a:t>Tel: +267 </a:t>
            </a:r>
            <a:r>
              <a:rPr lang="en-US" sz="1400" b="1" dirty="0">
                <a:solidFill>
                  <a:prstClr val="white">
                    <a:lumMod val="50000"/>
                  </a:prstClr>
                </a:solidFill>
                <a:latin typeface="HELVETICA NUEU"/>
                <a:cs typeface="Times New Roman"/>
              </a:rPr>
              <a:t>360</a:t>
            </a:r>
            <a:r>
              <a:rPr lang="en-US" sz="1400" b="1" dirty="0">
                <a:solidFill>
                  <a:srgbClr val="7F7F7F"/>
                </a:solidFill>
                <a:latin typeface="HELVETICA NUEU"/>
                <a:cs typeface="Times New Roman"/>
              </a:rPr>
              <a:t>6000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HELVETICA NUEU"/>
                <a:ea typeface="+mj-ea"/>
                <a:cs typeface="Times New Roman"/>
              </a:rPr>
              <a:t>  | 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 NUEU"/>
                <a:ea typeface="+mj-ea"/>
                <a:cs typeface="Times New Roman"/>
              </a:rPr>
              <a:t>www.bankofbotswana.bw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HELVETICA NUEU"/>
              <a:ea typeface="+mj-ea"/>
              <a:cs typeface="Times New Roman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8D03FA-11F8-99E2-DA42-D6B5E7DB045D}"/>
              </a:ext>
            </a:extLst>
          </p:cNvPr>
          <p:cNvSpPr txBox="1"/>
          <p:nvPr/>
        </p:nvSpPr>
        <p:spPr>
          <a:xfrm>
            <a:off x="1515926" y="2003319"/>
            <a:ext cx="7378683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  <a:latin typeface="Helvetica"/>
                <a:cs typeface="Helvetica"/>
              </a:rPr>
              <a:t>Real GDP growth, 2015 – 2024</a:t>
            </a:r>
            <a:endParaRPr lang="en-ZA" sz="2800" dirty="0">
              <a:solidFill>
                <a:schemeClr val="accent4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FEB12E-93CA-CD66-85FA-CFBC17476647}"/>
              </a:ext>
            </a:extLst>
          </p:cNvPr>
          <p:cNvSpPr txBox="1"/>
          <p:nvPr/>
        </p:nvSpPr>
        <p:spPr>
          <a:xfrm>
            <a:off x="1515926" y="3167390"/>
            <a:ext cx="95612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Real GDP growth by sector, 2023 – 2024</a:t>
            </a:r>
            <a:endParaRPr lang="en-ZA" sz="2800" dirty="0">
              <a:solidFill>
                <a:schemeClr val="accent4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7968C3-1C68-F786-53B6-EE9E72C63E77}"/>
              </a:ext>
            </a:extLst>
          </p:cNvPr>
          <p:cNvSpPr txBox="1"/>
          <p:nvPr/>
        </p:nvSpPr>
        <p:spPr>
          <a:xfrm>
            <a:off x="1515926" y="4338576"/>
            <a:ext cx="98378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Contribution to Real GDP growth by sector, 2023 – 2024</a:t>
            </a:r>
          </a:p>
        </p:txBody>
      </p:sp>
      <p:sp>
        <p:nvSpPr>
          <p:cNvPr id="2" name="Freeform 14">
            <a:extLst>
              <a:ext uri="{FF2B5EF4-FFF2-40B4-BE49-F238E27FC236}">
                <a16:creationId xmlns:a16="http://schemas.microsoft.com/office/drawing/2014/main" id="{DA362FD4-AFB8-EDF6-E67C-DAACBF042EDE}"/>
              </a:ext>
            </a:extLst>
          </p:cNvPr>
          <p:cNvSpPr>
            <a:spLocks/>
          </p:cNvSpPr>
          <p:nvPr/>
        </p:nvSpPr>
        <p:spPr bwMode="auto">
          <a:xfrm>
            <a:off x="0" y="1192225"/>
            <a:ext cx="1490663" cy="1275000"/>
          </a:xfrm>
          <a:custGeom>
            <a:avLst/>
            <a:gdLst>
              <a:gd name="T0" fmla="*/ 0 w 1106"/>
              <a:gd name="T1" fmla="*/ 0 h 844"/>
              <a:gd name="T2" fmla="*/ 4 w 1106"/>
              <a:gd name="T3" fmla="*/ 460 h 844"/>
              <a:gd name="T4" fmla="*/ 4 w 1106"/>
              <a:gd name="T5" fmla="*/ 460 h 844"/>
              <a:gd name="T6" fmla="*/ 388 w 1106"/>
              <a:gd name="T7" fmla="*/ 648 h 844"/>
              <a:gd name="T8" fmla="*/ 790 w 1106"/>
              <a:gd name="T9" fmla="*/ 844 h 844"/>
              <a:gd name="T10" fmla="*/ 799 w 1106"/>
              <a:gd name="T11" fmla="*/ 835 h 844"/>
              <a:gd name="T12" fmla="*/ 1106 w 1106"/>
              <a:gd name="T13" fmla="*/ 542 h 844"/>
              <a:gd name="T14" fmla="*/ 0 w 1106"/>
              <a:gd name="T15" fmla="*/ 0 h 8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06" h="844">
                <a:moveTo>
                  <a:pt x="0" y="0"/>
                </a:moveTo>
                <a:lnTo>
                  <a:pt x="4" y="460"/>
                </a:lnTo>
                <a:lnTo>
                  <a:pt x="4" y="460"/>
                </a:lnTo>
                <a:lnTo>
                  <a:pt x="388" y="648"/>
                </a:lnTo>
                <a:lnTo>
                  <a:pt x="790" y="844"/>
                </a:lnTo>
                <a:lnTo>
                  <a:pt x="799" y="835"/>
                </a:lnTo>
                <a:lnTo>
                  <a:pt x="1106" y="54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 w="9525">
            <a:noFill/>
            <a:round/>
            <a:headEnd/>
            <a:tailEnd/>
          </a:ln>
          <a:effectLst>
            <a:outerShdw blurRad="114300" dist="38100" dir="6600000" sx="101000" sy="101000" algn="r" rotWithShape="0">
              <a:prstClr val="black">
                <a:alpha val="37000"/>
              </a:prstClr>
            </a:outerShdw>
          </a:effectLst>
        </p:spPr>
        <p:txBody>
          <a:bodyPr vert="horz" wrap="square" lIns="457200" tIns="548640" rIns="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1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AAC71C4B-0120-A0FD-B5A9-637FCF3B96D8}"/>
              </a:ext>
            </a:extLst>
          </p:cNvPr>
          <p:cNvSpPr>
            <a:spLocks/>
          </p:cNvSpPr>
          <p:nvPr/>
        </p:nvSpPr>
        <p:spPr bwMode="auto">
          <a:xfrm>
            <a:off x="-1" y="2440876"/>
            <a:ext cx="1490663" cy="1199065"/>
          </a:xfrm>
          <a:custGeom>
            <a:avLst/>
            <a:gdLst>
              <a:gd name="T0" fmla="*/ 0 w 1106"/>
              <a:gd name="T1" fmla="*/ 0 h 844"/>
              <a:gd name="T2" fmla="*/ 4 w 1106"/>
              <a:gd name="T3" fmla="*/ 460 h 844"/>
              <a:gd name="T4" fmla="*/ 4 w 1106"/>
              <a:gd name="T5" fmla="*/ 460 h 844"/>
              <a:gd name="T6" fmla="*/ 388 w 1106"/>
              <a:gd name="T7" fmla="*/ 648 h 844"/>
              <a:gd name="T8" fmla="*/ 790 w 1106"/>
              <a:gd name="T9" fmla="*/ 844 h 844"/>
              <a:gd name="T10" fmla="*/ 799 w 1106"/>
              <a:gd name="T11" fmla="*/ 835 h 844"/>
              <a:gd name="T12" fmla="*/ 1106 w 1106"/>
              <a:gd name="T13" fmla="*/ 542 h 844"/>
              <a:gd name="T14" fmla="*/ 0 w 1106"/>
              <a:gd name="T15" fmla="*/ 0 h 8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06" h="844">
                <a:moveTo>
                  <a:pt x="0" y="0"/>
                </a:moveTo>
                <a:lnTo>
                  <a:pt x="4" y="460"/>
                </a:lnTo>
                <a:lnTo>
                  <a:pt x="4" y="460"/>
                </a:lnTo>
                <a:lnTo>
                  <a:pt x="388" y="648"/>
                </a:lnTo>
                <a:lnTo>
                  <a:pt x="790" y="844"/>
                </a:lnTo>
                <a:lnTo>
                  <a:pt x="799" y="835"/>
                </a:lnTo>
                <a:lnTo>
                  <a:pt x="1106" y="54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noFill/>
            <a:round/>
            <a:headEnd/>
            <a:tailEnd/>
          </a:ln>
          <a:effectLst>
            <a:outerShdw blurRad="114300" dist="38100" dir="6600000" sx="101000" sy="101000" algn="r" rotWithShape="0">
              <a:prstClr val="black">
                <a:alpha val="37000"/>
              </a:prstClr>
            </a:outerShdw>
          </a:effectLst>
        </p:spPr>
        <p:txBody>
          <a:bodyPr vert="horz" wrap="square" lIns="457200" tIns="548640" rIns="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Freeform 17">
            <a:extLst>
              <a:ext uri="{FF2B5EF4-FFF2-40B4-BE49-F238E27FC236}">
                <a16:creationId xmlns:a16="http://schemas.microsoft.com/office/drawing/2014/main" id="{C718EBBD-E90F-8563-4140-CA0A95981D3B}"/>
              </a:ext>
            </a:extLst>
          </p:cNvPr>
          <p:cNvSpPr>
            <a:spLocks/>
          </p:cNvSpPr>
          <p:nvPr/>
        </p:nvSpPr>
        <p:spPr bwMode="auto">
          <a:xfrm>
            <a:off x="-1" y="3685458"/>
            <a:ext cx="1444625" cy="1176338"/>
          </a:xfrm>
          <a:custGeom>
            <a:avLst/>
            <a:gdLst>
              <a:gd name="T0" fmla="*/ 0 w 910"/>
              <a:gd name="T1" fmla="*/ 0 h 741"/>
              <a:gd name="T2" fmla="*/ 0 w 910"/>
              <a:gd name="T3" fmla="*/ 459 h 741"/>
              <a:gd name="T4" fmla="*/ 204 w 910"/>
              <a:gd name="T5" fmla="*/ 554 h 741"/>
              <a:gd name="T6" fmla="*/ 602 w 910"/>
              <a:gd name="T7" fmla="*/ 741 h 741"/>
              <a:gd name="T8" fmla="*/ 602 w 910"/>
              <a:gd name="T9" fmla="*/ 741 h 741"/>
              <a:gd name="T10" fmla="*/ 610 w 910"/>
              <a:gd name="T11" fmla="*/ 735 h 741"/>
              <a:gd name="T12" fmla="*/ 910 w 910"/>
              <a:gd name="T13" fmla="*/ 448 h 741"/>
              <a:gd name="T14" fmla="*/ 0 w 910"/>
              <a:gd name="T15" fmla="*/ 0 h 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10" h="741">
                <a:moveTo>
                  <a:pt x="0" y="0"/>
                </a:moveTo>
                <a:lnTo>
                  <a:pt x="0" y="459"/>
                </a:lnTo>
                <a:lnTo>
                  <a:pt x="204" y="554"/>
                </a:lnTo>
                <a:lnTo>
                  <a:pt x="602" y="741"/>
                </a:lnTo>
                <a:lnTo>
                  <a:pt x="602" y="741"/>
                </a:lnTo>
                <a:lnTo>
                  <a:pt x="610" y="735"/>
                </a:lnTo>
                <a:lnTo>
                  <a:pt x="910" y="44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9525">
            <a:noFill/>
            <a:round/>
            <a:headEnd/>
            <a:tailEnd/>
          </a:ln>
          <a:effectLst>
            <a:outerShdw blurRad="114300" dist="38100" dir="6600000" sx="101000" sy="101000" algn="r" rotWithShape="0">
              <a:prstClr val="black">
                <a:alpha val="37000"/>
              </a:prstClr>
            </a:outerShdw>
          </a:effectLst>
        </p:spPr>
        <p:txBody>
          <a:bodyPr vert="horz" wrap="square" lIns="274320" tIns="457200" rIns="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3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73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6CE0B-985A-270E-ABBF-BA3653D7D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7355EF4-8C0D-BD23-C715-2368ED20E5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634"/>
            <a:ext cx="12213266" cy="7868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7D534CA-2062-6BC6-EDDC-EFDA45D0468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401" b="5174"/>
          <a:stretch/>
        </p:blipFill>
        <p:spPr>
          <a:xfrm>
            <a:off x="10889069" y="-10634"/>
            <a:ext cx="852555" cy="74761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7E48302D-99C4-C34A-D35C-F7F31EE0C9BC}"/>
              </a:ext>
            </a:extLst>
          </p:cNvPr>
          <p:cNvSpPr txBox="1">
            <a:spLocks/>
          </p:cNvSpPr>
          <p:nvPr/>
        </p:nvSpPr>
        <p:spPr>
          <a:xfrm>
            <a:off x="0" y="221113"/>
            <a:ext cx="12192000" cy="4038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solidFill>
                  <a:schemeClr val="bg1"/>
                </a:solidFill>
                <a:latin typeface="Helvetica"/>
                <a:cs typeface="Helvetica"/>
              </a:rPr>
              <a:t>REAL GDP GROWTH, 2015 – 2024 (PERCENT)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B04B5B-D893-EA9B-EDFF-6797D042B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A02A-4180-CB4F-BAE8-83725E7DBE2B}" type="slidenum">
              <a:rPr lang="en-BW" smtClean="0"/>
              <a:t>3</a:t>
            </a:fld>
            <a:endParaRPr lang="en-BW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0CF29B2-98E5-0B72-CB53-D813098C39EC}"/>
              </a:ext>
            </a:extLst>
          </p:cNvPr>
          <p:cNvSpPr txBox="1">
            <a:spLocks/>
          </p:cNvSpPr>
          <p:nvPr/>
        </p:nvSpPr>
        <p:spPr>
          <a:xfrm>
            <a:off x="21266" y="6401867"/>
            <a:ext cx="12192000" cy="3931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 NUEU"/>
                <a:ea typeface="+mj-ea"/>
                <a:cs typeface="Times New Roman"/>
              </a:rPr>
              <a:t>Tel: +267 </a:t>
            </a:r>
            <a:r>
              <a:rPr lang="en-US" sz="1400" b="1" dirty="0">
                <a:solidFill>
                  <a:prstClr val="white">
                    <a:lumMod val="50000"/>
                  </a:prstClr>
                </a:solidFill>
                <a:latin typeface="HELVETICA NUEU"/>
                <a:cs typeface="Times New Roman"/>
              </a:rPr>
              <a:t>360</a:t>
            </a:r>
            <a:r>
              <a:rPr lang="en-US" sz="1400" b="1" dirty="0">
                <a:solidFill>
                  <a:srgbClr val="7F7F7F"/>
                </a:solidFill>
                <a:latin typeface="HELVETICA NUEU"/>
                <a:cs typeface="Times New Roman"/>
              </a:rPr>
              <a:t>6000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HELVETICA NUEU"/>
                <a:ea typeface="+mj-ea"/>
                <a:cs typeface="Times New Roman"/>
              </a:rPr>
              <a:t>  | 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 NUEU"/>
                <a:ea typeface="+mj-ea"/>
                <a:cs typeface="Times New Roman"/>
              </a:rPr>
              <a:t>www.bankofbotswana.bw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HELVETICA NUEU"/>
              <a:ea typeface="+mj-ea"/>
              <a:cs typeface="Times New Roman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4D48565-9191-D9C6-A316-5E4A8307BC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5942007"/>
              </p:ext>
            </p:extLst>
          </p:nvPr>
        </p:nvGraphicFramePr>
        <p:xfrm>
          <a:off x="1109802" y="1376412"/>
          <a:ext cx="9779267" cy="4928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09166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B024B-C9C4-6299-F9A4-B22A25095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CD14C6E-D60C-3ED3-1C95-825DFA786D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634"/>
            <a:ext cx="12213266" cy="7868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33DF24-04A4-FE35-5651-4239EFCDDA5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401" b="5174"/>
          <a:stretch/>
        </p:blipFill>
        <p:spPr>
          <a:xfrm>
            <a:off x="10889069" y="-10634"/>
            <a:ext cx="852555" cy="74761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1E0A0700-D422-3D0C-0D53-E63C2B625675}"/>
              </a:ext>
            </a:extLst>
          </p:cNvPr>
          <p:cNvSpPr txBox="1">
            <a:spLocks/>
          </p:cNvSpPr>
          <p:nvPr/>
        </p:nvSpPr>
        <p:spPr>
          <a:xfrm>
            <a:off x="0" y="221113"/>
            <a:ext cx="12192000" cy="4038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solidFill>
                  <a:schemeClr val="bg1"/>
                </a:solidFill>
                <a:latin typeface="Helvetica"/>
                <a:cs typeface="Helvetica"/>
              </a:rPr>
              <a:t>REAL GDP GROWTH BY SECTOR, 2023 – 2024 (PERCENT)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DF29C0-577B-D2A2-78DA-5E6268C57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A02A-4180-CB4F-BAE8-83725E7DBE2B}" type="slidenum">
              <a:rPr lang="en-BW" smtClean="0"/>
              <a:t>4</a:t>
            </a:fld>
            <a:endParaRPr lang="en-BW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3811C06E-A6C2-E90E-820A-6434071492B0}"/>
              </a:ext>
            </a:extLst>
          </p:cNvPr>
          <p:cNvSpPr txBox="1">
            <a:spLocks/>
          </p:cNvSpPr>
          <p:nvPr/>
        </p:nvSpPr>
        <p:spPr>
          <a:xfrm>
            <a:off x="21266" y="6401867"/>
            <a:ext cx="12192000" cy="3931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 NUEU"/>
                <a:ea typeface="+mj-ea"/>
                <a:cs typeface="Times New Roman"/>
              </a:rPr>
              <a:t>Tel: +267 </a:t>
            </a:r>
            <a:r>
              <a:rPr lang="en-US" sz="1400" b="1" dirty="0">
                <a:solidFill>
                  <a:prstClr val="white">
                    <a:lumMod val="50000"/>
                  </a:prstClr>
                </a:solidFill>
                <a:latin typeface="HELVETICA NUEU"/>
                <a:cs typeface="Times New Roman"/>
              </a:rPr>
              <a:t>360</a:t>
            </a:r>
            <a:r>
              <a:rPr lang="en-US" sz="1400" b="1" dirty="0">
                <a:solidFill>
                  <a:srgbClr val="7F7F7F"/>
                </a:solidFill>
                <a:latin typeface="HELVETICA NUEU"/>
                <a:cs typeface="Times New Roman"/>
              </a:rPr>
              <a:t>6000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HELVETICA NUEU"/>
                <a:ea typeface="+mj-ea"/>
                <a:cs typeface="Times New Roman"/>
              </a:rPr>
              <a:t>  | 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 NUEU"/>
                <a:ea typeface="+mj-ea"/>
                <a:cs typeface="Times New Roman"/>
              </a:rPr>
              <a:t>www.bankofbotswana.bw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HELVETICA NUEU"/>
              <a:ea typeface="+mj-ea"/>
              <a:cs typeface="Times New Roman"/>
            </a:endParaRPr>
          </a:p>
        </p:txBody>
      </p:sp>
      <p:graphicFrame>
        <p:nvGraphicFramePr>
          <p:cNvPr id="7" name="officeArt object">
            <a:extLst>
              <a:ext uri="{FF2B5EF4-FFF2-40B4-BE49-F238E27FC236}">
                <a16:creationId xmlns:a16="http://schemas.microsoft.com/office/drawing/2014/main" id="{46EF115E-8903-167A-B980-270825EE6F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2360291"/>
              </p:ext>
            </p:extLst>
          </p:nvPr>
        </p:nvGraphicFramePr>
        <p:xfrm>
          <a:off x="448437" y="964701"/>
          <a:ext cx="11295125" cy="5240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5702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F69B3-5EDB-0410-FFD9-84C016543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1B05E20-C0A6-8622-3195-28A002673C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266" y="-10634"/>
            <a:ext cx="12213266" cy="7868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501CBCF-ABE2-E0D0-27FA-0518F8B3980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401" b="5174"/>
          <a:stretch/>
        </p:blipFill>
        <p:spPr>
          <a:xfrm>
            <a:off x="10889069" y="-10634"/>
            <a:ext cx="852555" cy="74761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98BED9E9-87AE-0446-694B-322D556E7F3A}"/>
              </a:ext>
            </a:extLst>
          </p:cNvPr>
          <p:cNvSpPr txBox="1">
            <a:spLocks/>
          </p:cNvSpPr>
          <p:nvPr/>
        </p:nvSpPr>
        <p:spPr>
          <a:xfrm>
            <a:off x="120072" y="136525"/>
            <a:ext cx="10891983" cy="3931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solidFill>
                  <a:schemeClr val="bg1"/>
                </a:solidFill>
                <a:latin typeface="Helvetica"/>
                <a:cs typeface="Helvetica"/>
              </a:rPr>
              <a:t>CONTRIBUTION TO REAL GDP GROWTH BY SECTOR, 2023 - 2024 (PERCENTAGE POINTS)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37179D-D334-6E75-671D-AB80C9B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A02A-4180-CB4F-BAE8-83725E7DBE2B}" type="slidenum">
              <a:rPr lang="en-BW" smtClean="0"/>
              <a:t>5</a:t>
            </a:fld>
            <a:endParaRPr lang="en-BW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84BC593-7A86-7126-C771-043B7CA4D2E8}"/>
              </a:ext>
            </a:extLst>
          </p:cNvPr>
          <p:cNvSpPr txBox="1">
            <a:spLocks/>
          </p:cNvSpPr>
          <p:nvPr/>
        </p:nvSpPr>
        <p:spPr>
          <a:xfrm>
            <a:off x="21266" y="6401867"/>
            <a:ext cx="12192000" cy="3931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 NUEU"/>
                <a:ea typeface="+mj-ea"/>
                <a:cs typeface="Times New Roman"/>
              </a:rPr>
              <a:t>Tel: +267 </a:t>
            </a:r>
            <a:r>
              <a:rPr lang="en-US" sz="1400" b="1" dirty="0">
                <a:solidFill>
                  <a:prstClr val="white">
                    <a:lumMod val="50000"/>
                  </a:prstClr>
                </a:solidFill>
                <a:latin typeface="HELVETICA NUEU"/>
                <a:cs typeface="Times New Roman"/>
              </a:rPr>
              <a:t>360</a:t>
            </a:r>
            <a:r>
              <a:rPr lang="en-US" sz="1400" b="1" dirty="0">
                <a:solidFill>
                  <a:srgbClr val="7F7F7F"/>
                </a:solidFill>
                <a:latin typeface="HELVETICA NUEU"/>
                <a:cs typeface="Times New Roman"/>
              </a:rPr>
              <a:t>6000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HELVETICA NUEU"/>
                <a:ea typeface="+mj-ea"/>
                <a:cs typeface="Times New Roman"/>
              </a:rPr>
              <a:t>  | 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 NUEU"/>
                <a:ea typeface="+mj-ea"/>
                <a:cs typeface="Times New Roman"/>
              </a:rPr>
              <a:t>www.bankofbotswana.bw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HELVETICA NUEU"/>
              <a:ea typeface="+mj-ea"/>
              <a:cs typeface="Times New Roman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000-00003908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5585472"/>
              </p:ext>
            </p:extLst>
          </p:nvPr>
        </p:nvGraphicFramePr>
        <p:xfrm>
          <a:off x="461817" y="869117"/>
          <a:ext cx="11046691" cy="5439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24485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Theme">
    <a:dk1>
      <a:srgbClr val="000000"/>
    </a:dk1>
    <a:lt1>
      <a:srgbClr val="FFFFFF"/>
    </a:lt1>
    <a:dk2>
      <a:srgbClr val="A7A7A7"/>
    </a:dk2>
    <a:lt2>
      <a:srgbClr val="535353"/>
    </a:lt2>
    <a:accent1>
      <a:srgbClr val="E84C22"/>
    </a:accent1>
    <a:accent2>
      <a:srgbClr val="FFBD47"/>
    </a:accent2>
    <a:accent3>
      <a:srgbClr val="B64926"/>
    </a:accent3>
    <a:accent4>
      <a:srgbClr val="FF8427"/>
    </a:accent4>
    <a:accent5>
      <a:srgbClr val="CC9900"/>
    </a:accent5>
    <a:accent6>
      <a:srgbClr val="B22600"/>
    </a:accent6>
    <a:hlink>
      <a:srgbClr val="0000FF"/>
    </a:hlink>
    <a:folHlink>
      <a:srgbClr val="FF00FF"/>
    </a:folHlink>
  </a:clrScheme>
  <a:fontScheme name="Office Theme">
    <a:majorFont>
      <a:latin typeface="Helvetica Neue"/>
      <a:ea typeface="Helvetica Neue"/>
      <a:cs typeface="Helvetica Neue"/>
    </a:majorFont>
    <a:minorFont>
      <a:latin typeface="Helvetica Neue"/>
      <a:ea typeface="Helvetica Neue"/>
      <a:cs typeface="Helvetica Neue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29999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4999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/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A4F7355313B44CA781BB94B9E813E7" ma:contentTypeVersion="4" ma:contentTypeDescription="Create a new document." ma:contentTypeScope="" ma:versionID="f1d487caa396be7c84bdd9259a514f0d">
  <xsd:schema xmlns:xsd="http://www.w3.org/2001/XMLSchema" xmlns:xs="http://www.w3.org/2001/XMLSchema" xmlns:p="http://schemas.microsoft.com/office/2006/metadata/properties" xmlns:ns2="8cdf1d37-d7eb-4a08-8e1c-8fbb7e49720d" targetNamespace="http://schemas.microsoft.com/office/2006/metadata/properties" ma:root="true" ma:fieldsID="e83cd41a3f4c16863da3543a965340d1" ns2:_="">
    <xsd:import namespace="8cdf1d37-d7eb-4a08-8e1c-8fbb7e4972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df1d37-d7eb-4a08-8e1c-8fbb7e4972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4A0CF7-74EB-44BA-A221-26629A101B7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1A5E7A2-06AE-4135-9F90-65B07A6B97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df1d37-d7eb-4a08-8e1c-8fbb7e4972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2D29082-39CA-459A-8DF5-6B86687D62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2606</TotalTime>
  <Words>935</Words>
  <Application>Microsoft Office PowerPoint</Application>
  <PresentationFormat>Widescreen</PresentationFormat>
  <Paragraphs>134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Helvetica</vt:lpstr>
      <vt:lpstr>HELVETICA NUEU</vt:lpstr>
      <vt:lpstr>Segoe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Makgaola Oagile</dc:creator>
  <cp:lastModifiedBy>Kesalopa Mafa</cp:lastModifiedBy>
  <cp:revision>23</cp:revision>
  <dcterms:created xsi:type="dcterms:W3CDTF">2024-04-11T14:13:08Z</dcterms:created>
  <dcterms:modified xsi:type="dcterms:W3CDTF">2025-12-15T14:38:34Z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0x010100F8A4F7355313B44CA781BB94B9E813E7</vt:lpwstr>
  </property>
</Properties>
</file>